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47.jpeg" ContentType="image/jpeg"/>
  <Override PartName="/ppt/media/image21.jpeg" ContentType="image/jpeg"/>
  <Override PartName="/ppt/media/image46.jpeg" ContentType="image/jpeg"/>
  <Override PartName="/ppt/media/image15.jpeg" ContentType="image/jpeg"/>
  <Override PartName="/ppt/media/image45.jpeg" ContentType="image/jpeg"/>
  <Override PartName="/ppt/media/image14.jpeg" ContentType="image/jpeg"/>
  <Override PartName="/ppt/media/image6.png" ContentType="image/png"/>
  <Override PartName="/ppt/media/image44.jpeg" ContentType="image/jpeg"/>
  <Override PartName="/ppt/media/image13.jpeg" ContentType="image/jpeg"/>
  <Override PartName="/ppt/media/image19.png" ContentType="image/png"/>
  <Override PartName="/ppt/media/image12.jpeg" ContentType="image/jpeg"/>
  <Override PartName="/ppt/media/image5.jpeg" ContentType="image/jpeg"/>
  <Override PartName="/ppt/media/image37.jpeg" ContentType="image/jpeg"/>
  <Override PartName="/ppt/media/image11.jpeg" ContentType="image/jpeg"/>
  <Override PartName="/ppt/media/image36.jpeg" ContentType="image/jpeg"/>
  <Override PartName="/ppt/media/image41.jpeg" ContentType="image/jpeg"/>
  <Override PartName="/ppt/media/image4.png" ContentType="image/png"/>
  <Override PartName="/ppt/media/image39.jpeg" ContentType="image/jpeg"/>
  <Override PartName="/ppt/media/image20.jpeg" ContentType="image/jpeg"/>
  <Override PartName="/ppt/media/image1.png" ContentType="image/png"/>
  <Override PartName="/ppt/media/image8.jpeg" ContentType="image/jpeg"/>
  <Override PartName="/ppt/media/image24.jpeg" ContentType="image/jpeg"/>
  <Override PartName="/ppt/media/image25.png" ContentType="image/png"/>
  <Override PartName="/ppt/media/image22.jpeg" ContentType="image/jpeg"/>
  <Override PartName="/ppt/media/image49.jpeg" ContentType="image/jpeg"/>
  <Override PartName="/ppt/media/image2.png" ContentType="image/png"/>
  <Override PartName="/ppt/media/image17.jpeg" ContentType="image/jpeg"/>
  <Override PartName="/ppt/media/image3.png" ContentType="image/png"/>
  <Override PartName="/ppt/media/image30.jpeg" ContentType="image/jpeg"/>
  <Override PartName="/ppt/media/image7.jpeg" ContentType="image/jpeg"/>
  <Override PartName="/ppt/media/image23.jpeg" ContentType="image/jpeg"/>
  <Override PartName="/ppt/media/image9.jpeg" ContentType="image/jpeg"/>
  <Override PartName="/ppt/media/image10.jpeg" ContentType="image/jpeg"/>
  <Override PartName="/ppt/media/image28.png" ContentType="image/png"/>
  <Override PartName="/ppt/media/image35.jpeg" ContentType="image/jpeg"/>
  <Override PartName="/ppt/media/image26.jpeg" ContentType="image/jpeg"/>
  <Override PartName="/ppt/media/image40.jpeg" ContentType="image/jpeg"/>
  <Override PartName="/ppt/media/image27.jpeg" ContentType="image/jpeg"/>
  <Override PartName="/ppt/media/image29.jpeg" ContentType="image/jpeg"/>
  <Override PartName="/ppt/media/image18.jpeg" ContentType="image/jpeg"/>
  <Override PartName="/ppt/media/image31.jpeg" ContentType="image/jpeg"/>
  <Override PartName="/ppt/media/image32.jpeg" ContentType="image/jpeg"/>
  <Override PartName="/ppt/media/image33.jpeg" ContentType="image/jpeg"/>
  <Override PartName="/ppt/media/image34.jpeg" ContentType="image/jpeg"/>
  <Override PartName="/ppt/media/image38.jpeg" ContentType="image/jpeg"/>
  <Override PartName="/ppt/media/image48.jpeg" ContentType="image/jpeg"/>
  <Override PartName="/ppt/media/image42.png" ContentType="image/png"/>
  <Override PartName="/ppt/media/image16.jpeg" ContentType="image/jpeg"/>
  <Override PartName="/ppt/media/image43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2EF8AE0-B2D9-4117-A0F2-B5C7F2855595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8388B91-27DA-4FBC-83D4-9E8E55BD962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63" name="" descr=""/>
          <p:cNvPicPr/>
          <p:nvPr/>
        </p:nvPicPr>
        <p:blipFill>
          <a:blip r:embed="rId2"/>
          <a:stretch/>
        </p:blipFill>
        <p:spPr>
          <a:xfrm>
            <a:off x="4679640" y="2133720"/>
            <a:ext cx="4734000" cy="377712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3"/>
          <a:stretch/>
        </p:blipFill>
        <p:spPr>
          <a:xfrm>
            <a:off x="4679640" y="2133720"/>
            <a:ext cx="4734000" cy="37771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2"/>
          <a:stretch/>
        </p:blipFill>
        <p:spPr>
          <a:xfrm>
            <a:off x="4679640" y="2133720"/>
            <a:ext cx="4734000" cy="3777120"/>
          </a:xfrm>
          <a:prstGeom prst="rect">
            <a:avLst/>
          </a:prstGeom>
          <a:ln>
            <a:noFill/>
          </a:ln>
        </p:spPr>
      </p:pic>
      <p:pic>
        <p:nvPicPr>
          <p:cNvPr id="129" name="" descr=""/>
          <p:cNvPicPr/>
          <p:nvPr/>
        </p:nvPicPr>
        <p:blipFill>
          <a:blip r:embed="rId3"/>
          <a:stretch/>
        </p:blipFill>
        <p:spPr>
          <a:xfrm>
            <a:off x="4679640" y="2133720"/>
            <a:ext cx="4734000" cy="37771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" name="PlaceHolder 26"/>
          <p:cNvSpPr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Στυλ κύριου τίτλου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27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2/8/17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" name="PlaceHolder 28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" name="CustomShape 29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" name="PlaceHolder 30"/>
          <p:cNvSpPr>
            <a:spLocks noGrp="1"/>
          </p:cNvSpPr>
          <p:nvPr>
            <p:ph type="sldNum"/>
          </p:nvPr>
        </p:nvSpPr>
        <p:spPr>
          <a:xfrm>
            <a:off x="531720" y="452952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CC920FF-49AD-49AA-8878-042F32DE66FF}" type="slidenum">
              <a:rPr b="0" lang="en-US" sz="2000" spc="-1" strike="noStrike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" name="PlaceHolder 3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0" name="PlaceHolder 26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Στυλ κύριου τίτλου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27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LevelΣτυλ υποδείγματος κειμένου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Δεύτερου επιπέδου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Τρίτου επιπέδου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Τέταρτου επιπέδου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Πέμπτου επιπέδου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8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2/8/17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3" name="PlaceHolder 29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CustomShape 30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PlaceHolder 31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7B3604F-4681-49EA-BDDC-AC8EA9E8F890}" type="slidenum">
              <a:rPr b="0" lang="en-US" sz="2000" spc="-1" strike="noStrike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jpeg"/><Relationship Id="rId3" Type="http://schemas.openxmlformats.org/officeDocument/2006/relationships/image" Target="../media/image28.png"/><Relationship Id="rId4" Type="http://schemas.openxmlformats.org/officeDocument/2006/relationships/image" Target="../media/image29.jpeg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image" Target="../media/image31.jpeg"/><Relationship Id="rId3" Type="http://schemas.openxmlformats.org/officeDocument/2006/relationships/image" Target="../media/image32.jpe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jpeg"/><Relationship Id="rId3" Type="http://schemas.openxmlformats.org/officeDocument/2006/relationships/image" Target="../media/image35.jpe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jpeg"/><Relationship Id="rId3" Type="http://schemas.openxmlformats.org/officeDocument/2006/relationships/image" Target="../media/image38.jpe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jpeg"/><Relationship Id="rId3" Type="http://schemas.openxmlformats.org/officeDocument/2006/relationships/image" Target="../media/image41.jpeg"/><Relationship Id="rId4" Type="http://schemas.openxmlformats.org/officeDocument/2006/relationships/image" Target="../media/image42.pn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jpeg"/><Relationship Id="rId3" Type="http://schemas.openxmlformats.org/officeDocument/2006/relationships/image" Target="../media/image45.jpeg"/><Relationship Id="rId4" Type="http://schemas.openxmlformats.org/officeDocument/2006/relationships/image" Target="../media/image46.jpeg"/><Relationship Id="rId5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image" Target="../media/image48.jpeg"/><Relationship Id="rId3" Type="http://schemas.openxmlformats.org/officeDocument/2006/relationships/image" Target="../media/image49.jpeg"/><Relationship Id="rId4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jpeg"/><Relationship Id="rId3" Type="http://schemas.openxmlformats.org/officeDocument/2006/relationships/image" Target="../media/image15.jpe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jpeg"/><Relationship Id="rId3" Type="http://schemas.openxmlformats.org/officeDocument/2006/relationships/image" Target="../media/image18.jpe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jpeg"/><Relationship Id="rId3" Type="http://schemas.openxmlformats.org/officeDocument/2006/relationships/image" Target="../media/image22.jpe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image" Target="../media/image24.jpe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2589120" y="2514600"/>
            <a:ext cx="8915040" cy="22626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Humanoid Robot Winter School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2589120" y="4777200"/>
            <a:ext cx="8915040" cy="1126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February 2017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en-US" sz="32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Blue Team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duck move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71" name="Εικόνα 3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72" name="Εικόνα 5" descr=""/>
          <p:cNvPicPr/>
          <p:nvPr/>
        </p:nvPicPr>
        <p:blipFill>
          <a:blip r:embed="rId2"/>
          <a:stretch/>
        </p:blipFill>
        <p:spPr>
          <a:xfrm>
            <a:off x="5686920" y="539172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73" name="Θέση περιεχομένου 3" descr=""/>
          <p:cNvPicPr/>
          <p:nvPr/>
        </p:nvPicPr>
        <p:blipFill>
          <a:blip r:embed="rId3"/>
          <a:srcRect l="29318" t="30349" r="27284" b="25780"/>
          <a:stretch/>
        </p:blipFill>
        <p:spPr>
          <a:xfrm rot="5400000">
            <a:off x="891000" y="2763000"/>
            <a:ext cx="3148200" cy="1789920"/>
          </a:xfrm>
          <a:prstGeom prst="rect">
            <a:avLst/>
          </a:prstGeom>
          <a:ln>
            <a:noFill/>
          </a:ln>
        </p:spPr>
      </p:pic>
      <p:pic>
        <p:nvPicPr>
          <p:cNvPr id="174" name="Θέση περιεχομένου 10" descr=""/>
          <p:cNvPicPr/>
          <p:nvPr/>
        </p:nvPicPr>
        <p:blipFill>
          <a:blip r:embed="rId4"/>
          <a:stretch/>
        </p:blipFill>
        <p:spPr>
          <a:xfrm rot="10800000">
            <a:off x="7845840" y="5474880"/>
            <a:ext cx="3888720" cy="2916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home arm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76" name="Εικόνα 3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77" name="Εικόνα 5" descr=""/>
          <p:cNvPicPr/>
          <p:nvPr/>
        </p:nvPicPr>
        <p:blipFill>
          <a:blip r:embed="rId2"/>
          <a:stretch/>
        </p:blipFill>
        <p:spPr>
          <a:xfrm>
            <a:off x="5590080" y="547488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78" name="Θέση περιεχομένου 10" descr=""/>
          <p:cNvPicPr/>
          <p:nvPr/>
        </p:nvPicPr>
        <p:blipFill>
          <a:blip r:embed="rId3"/>
          <a:stretch/>
        </p:blipFill>
        <p:spPr>
          <a:xfrm rot="10800000">
            <a:off x="8097120" y="5474880"/>
            <a:ext cx="3888720" cy="2916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look up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80" name="Εικόνα 5" descr=""/>
          <p:cNvPicPr/>
          <p:nvPr/>
        </p:nvPicPr>
        <p:blipFill>
          <a:blip r:embed="rId1"/>
          <a:stretch/>
        </p:blipFill>
        <p:spPr>
          <a:xfrm>
            <a:off x="5590080" y="547488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81" name="Εικόνα 7" descr=""/>
          <p:cNvPicPr/>
          <p:nvPr/>
        </p:nvPicPr>
        <p:blipFill>
          <a:blip r:embed="rId2"/>
          <a:srcRect l="43588" t="13666" r="28787" b="44494"/>
          <a:stretch/>
        </p:blipFill>
        <p:spPr>
          <a:xfrm>
            <a:off x="5590080" y="1519560"/>
            <a:ext cx="914040" cy="1038240"/>
          </a:xfrm>
          <a:prstGeom prst="rect">
            <a:avLst/>
          </a:prstGeom>
          <a:ln>
            <a:noFill/>
          </a:ln>
        </p:spPr>
      </p:pic>
      <p:pic>
        <p:nvPicPr>
          <p:cNvPr id="182" name="Θέση περιεχομένου 10" descr=""/>
          <p:cNvPicPr/>
          <p:nvPr/>
        </p:nvPicPr>
        <p:blipFill>
          <a:blip r:embed="rId3"/>
          <a:stretch/>
        </p:blipFill>
        <p:spPr>
          <a:xfrm rot="10800000">
            <a:off x="8097120" y="5474880"/>
            <a:ext cx="3888720" cy="2916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2593080" y="624240"/>
            <a:ext cx="94082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dealer distribution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84" name="Εικόνα 5" descr=""/>
          <p:cNvPicPr/>
          <p:nvPr/>
        </p:nvPicPr>
        <p:blipFill>
          <a:blip r:embed="rId1"/>
          <a:stretch/>
        </p:blipFill>
        <p:spPr>
          <a:xfrm>
            <a:off x="5590080" y="580248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85" name="Εικόνα 9" descr=""/>
          <p:cNvPicPr/>
          <p:nvPr/>
        </p:nvPicPr>
        <p:blipFill>
          <a:blip r:embed="rId2"/>
          <a:srcRect l="43588" t="13666" r="28787" b="44494"/>
          <a:stretch/>
        </p:blipFill>
        <p:spPr>
          <a:xfrm>
            <a:off x="5590080" y="1519560"/>
            <a:ext cx="914040" cy="1038240"/>
          </a:xfrm>
          <a:prstGeom prst="rect">
            <a:avLst/>
          </a:prstGeom>
          <a:ln>
            <a:noFill/>
          </a:ln>
        </p:spPr>
      </p:pic>
      <p:pic>
        <p:nvPicPr>
          <p:cNvPr id="186" name="Εικόνα 10" descr=""/>
          <p:cNvPicPr/>
          <p:nvPr/>
        </p:nvPicPr>
        <p:blipFill>
          <a:blip r:embed="rId3"/>
          <a:stretch/>
        </p:blipFill>
        <p:spPr>
          <a:xfrm rot="16200000">
            <a:off x="4199400" y="2135520"/>
            <a:ext cx="3286800" cy="413244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2558520" y="24336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Read cards and evaluate game outcome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88" name="Εικόνα 3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89" name="Εικόνα 5" descr=""/>
          <p:cNvPicPr/>
          <p:nvPr/>
        </p:nvPicPr>
        <p:blipFill>
          <a:blip r:embed="rId2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7455960" y="1365840"/>
            <a:ext cx="3745080" cy="1264680"/>
          </a:xfrm>
          <a:prstGeom prst="cloud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My score is 11.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other score is 9.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 won 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Εικόνα 9" descr=""/>
          <p:cNvPicPr/>
          <p:nvPr/>
        </p:nvPicPr>
        <p:blipFill>
          <a:blip r:embed="rId3"/>
          <a:stretch/>
        </p:blipFill>
        <p:spPr>
          <a:xfrm rot="16200000">
            <a:off x="4496400" y="2119680"/>
            <a:ext cx="3286800" cy="4132440"/>
          </a:xfrm>
          <a:prstGeom prst="rect">
            <a:avLst/>
          </a:prstGeom>
          <a:ln>
            <a:noFill/>
          </a:ln>
        </p:spPr>
      </p:pic>
      <p:pic>
        <p:nvPicPr>
          <p:cNvPr id="192" name="Εικόνα 11" descr=""/>
          <p:cNvPicPr/>
          <p:nvPr/>
        </p:nvPicPr>
        <p:blipFill>
          <a:blip r:embed="rId4"/>
          <a:stretch/>
        </p:blipFill>
        <p:spPr>
          <a:xfrm>
            <a:off x="307080" y="1717560"/>
            <a:ext cx="3623040" cy="456804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If won : take the duck back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94" name="Εικόνα 9" descr=""/>
          <p:cNvPicPr/>
          <p:nvPr/>
        </p:nvPicPr>
        <p:blipFill>
          <a:blip r:embed="rId1"/>
          <a:stretch/>
        </p:blipFill>
        <p:spPr>
          <a:xfrm rot="5400000">
            <a:off x="394560" y="2767680"/>
            <a:ext cx="4011480" cy="2285640"/>
          </a:xfrm>
          <a:prstGeom prst="rect">
            <a:avLst/>
          </a:prstGeom>
          <a:ln>
            <a:noFill/>
          </a:ln>
        </p:spPr>
      </p:pic>
      <p:pic>
        <p:nvPicPr>
          <p:cNvPr id="195" name="Εικόνα 10" descr=""/>
          <p:cNvPicPr/>
          <p:nvPr/>
        </p:nvPicPr>
        <p:blipFill>
          <a:blip r:embed="rId2"/>
          <a:stretch/>
        </p:blipFill>
        <p:spPr>
          <a:xfrm>
            <a:off x="4312800" y="2249280"/>
            <a:ext cx="4430520" cy="3322800"/>
          </a:xfrm>
          <a:prstGeom prst="rect">
            <a:avLst/>
          </a:prstGeom>
          <a:ln>
            <a:noFill/>
          </a:ln>
        </p:spPr>
      </p:pic>
      <p:pic>
        <p:nvPicPr>
          <p:cNvPr id="196" name="Εικόνα 11" descr=""/>
          <p:cNvPicPr/>
          <p:nvPr/>
        </p:nvPicPr>
        <p:blipFill>
          <a:blip r:embed="rId3"/>
          <a:srcRect l="16263" t="16240" r="13005" b="28899"/>
          <a:stretch/>
        </p:blipFill>
        <p:spPr>
          <a:xfrm>
            <a:off x="6071400" y="130104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97" name="Εικόνα 12" descr=""/>
          <p:cNvPicPr/>
          <p:nvPr/>
        </p:nvPicPr>
        <p:blipFill>
          <a:blip r:embed="rId4"/>
          <a:stretch/>
        </p:blipFill>
        <p:spPr>
          <a:xfrm>
            <a:off x="6071400" y="5572440"/>
            <a:ext cx="914040" cy="105804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Report the outcome and ask for next game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99" name="Εικόνα 3" descr=""/>
          <p:cNvPicPr/>
          <p:nvPr/>
        </p:nvPicPr>
        <p:blipFill>
          <a:blip r:embed="rId1"/>
          <a:srcRect l="43588" t="13666" r="28787" b="44494"/>
          <a:stretch/>
        </p:blipFill>
        <p:spPr>
          <a:xfrm>
            <a:off x="5681520" y="1800720"/>
            <a:ext cx="914040" cy="1038240"/>
          </a:xfrm>
          <a:prstGeom prst="rect">
            <a:avLst/>
          </a:prstGeom>
          <a:ln>
            <a:noFill/>
          </a:ln>
        </p:spPr>
      </p:pic>
      <p:pic>
        <p:nvPicPr>
          <p:cNvPr id="200" name="Εικόνα 4" descr=""/>
          <p:cNvPicPr/>
          <p:nvPr/>
        </p:nvPicPr>
        <p:blipFill>
          <a:blip r:embed="rId2"/>
          <a:stretch/>
        </p:blipFill>
        <p:spPr>
          <a:xfrm>
            <a:off x="4174920" y="2839320"/>
            <a:ext cx="4134600" cy="3100680"/>
          </a:xfrm>
          <a:prstGeom prst="rect">
            <a:avLst/>
          </a:prstGeom>
          <a:ln>
            <a:noFill/>
          </a:ln>
        </p:spPr>
      </p:pic>
      <p:pic>
        <p:nvPicPr>
          <p:cNvPr id="201" name="Εικόνα 5" descr=""/>
          <p:cNvPicPr/>
          <p:nvPr/>
        </p:nvPicPr>
        <p:blipFill>
          <a:blip r:embed="rId3"/>
          <a:stretch/>
        </p:blipFill>
        <p:spPr>
          <a:xfrm>
            <a:off x="5899680" y="5940360"/>
            <a:ext cx="695880" cy="80568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Future 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3" name="TextShape 2"/>
          <p:cNvSpPr txBox="1"/>
          <p:nvPr/>
        </p:nvSpPr>
        <p:spPr>
          <a:xfrm>
            <a:off x="1989000" y="1668960"/>
            <a:ext cx="9515520" cy="4242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proper state machine implementation with C++ switch or a hierarchical state machine framework.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error handling on different levels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watchdog module integration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interactive gaze (face tracking or objects tracking depending on situation)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cards, complex decision strategies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handling several objects for betting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torque controlled movements for safe interaction for card sliding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Objective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1771560" y="1767960"/>
            <a:ext cx="9644760" cy="3409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Play a card game with iCub and incorporate: 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Two different vision algorithms 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Two different motion algorithms (pushing, pulling)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Contact finger detection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Mood expression (face + speech) 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9" name="Εικόνα 3" descr=""/>
          <p:cNvPicPr/>
          <p:nvPr/>
        </p:nvPicPr>
        <p:blipFill>
          <a:blip r:embed="rId1"/>
          <a:stretch/>
        </p:blipFill>
        <p:spPr>
          <a:xfrm>
            <a:off x="7916400" y="3200400"/>
            <a:ext cx="2557080" cy="2557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1" name="Εικόνα 3" descr=""/>
          <p:cNvPicPr/>
          <p:nvPr/>
        </p:nvPicPr>
        <p:blipFill>
          <a:blip r:embed="rId1"/>
          <a:stretch/>
        </p:blipFill>
        <p:spPr>
          <a:xfrm>
            <a:off x="902880" y="1506600"/>
            <a:ext cx="10058040" cy="500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Scenario/ 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3" name="Εικόνα 5" descr=""/>
          <p:cNvPicPr/>
          <p:nvPr/>
        </p:nvPicPr>
        <p:blipFill>
          <a:blip r:embed="rId1"/>
          <a:stretch/>
        </p:blipFill>
        <p:spPr>
          <a:xfrm rot="5400000">
            <a:off x="4737240" y="2499480"/>
            <a:ext cx="2791800" cy="3722400"/>
          </a:xfrm>
          <a:prstGeom prst="rect">
            <a:avLst/>
          </a:prstGeom>
          <a:ln>
            <a:noFill/>
          </a:ln>
        </p:spPr>
      </p:pic>
      <p:pic>
        <p:nvPicPr>
          <p:cNvPr id="144" name="Εικόνα 9" descr=""/>
          <p:cNvPicPr/>
          <p:nvPr/>
        </p:nvPicPr>
        <p:blipFill>
          <a:blip r:embed="rId2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45" name="Εικόνα 10" descr=""/>
          <p:cNvPicPr/>
          <p:nvPr/>
        </p:nvPicPr>
        <p:blipFill>
          <a:blip r:embed="rId3"/>
          <a:srcRect l="43588" t="13666" r="28787" b="44494"/>
          <a:stretch/>
        </p:blipFill>
        <p:spPr>
          <a:xfrm>
            <a:off x="5590080" y="1926360"/>
            <a:ext cx="914040" cy="1038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Dealer sets up the game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7" name="Θέση περιεχομένου 3" descr=""/>
          <p:cNvPicPr/>
          <p:nvPr/>
        </p:nvPicPr>
        <p:blipFill>
          <a:blip r:embed="rId1"/>
          <a:stretch/>
        </p:blipFill>
        <p:spPr>
          <a:xfrm rot="16200000">
            <a:off x="4430520" y="2025360"/>
            <a:ext cx="3198240" cy="4264560"/>
          </a:xfrm>
          <a:prstGeom prst="rect">
            <a:avLst/>
          </a:prstGeom>
          <a:ln>
            <a:noFill/>
          </a:ln>
        </p:spPr>
      </p:pic>
      <p:pic>
        <p:nvPicPr>
          <p:cNvPr id="148" name="Εικόνα 13" descr=""/>
          <p:cNvPicPr/>
          <p:nvPr/>
        </p:nvPicPr>
        <p:blipFill>
          <a:blip r:embed="rId2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49" name="Εικόνα 14" descr=""/>
          <p:cNvPicPr/>
          <p:nvPr/>
        </p:nvPicPr>
        <p:blipFill>
          <a:blip r:embed="rId3"/>
          <a:srcRect l="43588" t="13666" r="28787" b="44494"/>
          <a:stretch/>
        </p:blipFill>
        <p:spPr>
          <a:xfrm>
            <a:off x="5590080" y="1531080"/>
            <a:ext cx="914040" cy="1038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Look down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51" name="Εικόνα 6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52" name="Θέση περιεχομένου 3" descr=""/>
          <p:cNvPicPr/>
          <p:nvPr/>
        </p:nvPicPr>
        <p:blipFill>
          <a:blip r:embed="rId2"/>
          <a:stretch/>
        </p:blipFill>
        <p:spPr>
          <a:xfrm rot="16200000">
            <a:off x="4430520" y="2025360"/>
            <a:ext cx="3198240" cy="4264560"/>
          </a:xfrm>
          <a:prstGeom prst="rect">
            <a:avLst/>
          </a:prstGeom>
          <a:ln>
            <a:noFill/>
          </a:ln>
        </p:spPr>
      </p:pic>
      <p:pic>
        <p:nvPicPr>
          <p:cNvPr id="153" name="Εικόνα 13" descr=""/>
          <p:cNvPicPr/>
          <p:nvPr/>
        </p:nvPicPr>
        <p:blipFill>
          <a:blip r:embed="rId3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2593080" y="624240"/>
            <a:ext cx="959868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Read cards and evaluate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6735600" y="1353960"/>
            <a:ext cx="3592080" cy="1079640"/>
          </a:xfrm>
          <a:prstGeom prst="cloud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My score is 9.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other card is 5.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Θέση περιεχομένου 3" descr=""/>
          <p:cNvPicPr/>
          <p:nvPr/>
        </p:nvPicPr>
        <p:blipFill>
          <a:blip r:embed="rId1"/>
          <a:stretch/>
        </p:blipFill>
        <p:spPr>
          <a:xfrm rot="16200000">
            <a:off x="4579200" y="2025360"/>
            <a:ext cx="3198240" cy="4264560"/>
          </a:xfrm>
          <a:prstGeom prst="rect">
            <a:avLst/>
          </a:prstGeom>
          <a:ln>
            <a:noFill/>
          </a:ln>
        </p:spPr>
      </p:pic>
      <p:pic>
        <p:nvPicPr>
          <p:cNvPr id="157" name="Εικόνα 8" descr=""/>
          <p:cNvPicPr/>
          <p:nvPr/>
        </p:nvPicPr>
        <p:blipFill>
          <a:blip r:embed="rId2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pic>
        <p:nvPicPr>
          <p:cNvPr id="158" name="Εικόνα 9" descr=""/>
          <p:cNvPicPr/>
          <p:nvPr/>
        </p:nvPicPr>
        <p:blipFill>
          <a:blip r:embed="rId3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59" name="Εικόνα 10" descr=""/>
          <p:cNvPicPr/>
          <p:nvPr/>
        </p:nvPicPr>
        <p:blipFill>
          <a:blip r:embed="rId4"/>
          <a:stretch/>
        </p:blipFill>
        <p:spPr>
          <a:xfrm>
            <a:off x="307080" y="1717560"/>
            <a:ext cx="3623040" cy="4568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Bet decision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61" name="Εικόνα 5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62" name="Θέση περιεχομένου 3" descr=""/>
          <p:cNvPicPr/>
          <p:nvPr/>
        </p:nvPicPr>
        <p:blipFill>
          <a:blip r:embed="rId2"/>
          <a:stretch/>
        </p:blipFill>
        <p:spPr>
          <a:xfrm rot="16200000">
            <a:off x="4430520" y="2025360"/>
            <a:ext cx="3198240" cy="4264560"/>
          </a:xfrm>
          <a:prstGeom prst="rect">
            <a:avLst/>
          </a:prstGeom>
          <a:ln>
            <a:noFill/>
          </a:ln>
        </p:spPr>
      </p:pic>
      <p:pic>
        <p:nvPicPr>
          <p:cNvPr id="163" name="Εικόνα 16" descr=""/>
          <p:cNvPicPr/>
          <p:nvPr/>
        </p:nvPicPr>
        <p:blipFill>
          <a:blip r:embed="rId3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sp>
        <p:nvSpPr>
          <p:cNvPr id="164" name="CustomShape 2"/>
          <p:cNvSpPr/>
          <p:nvPr/>
        </p:nvSpPr>
        <p:spPr>
          <a:xfrm>
            <a:off x="6735600" y="1353960"/>
            <a:ext cx="3592080" cy="1079640"/>
          </a:xfrm>
          <a:prstGeom prst="cloud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My score is bigger.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Let’s bet !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2593080" y="624240"/>
            <a:ext cx="978552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Ideal Scenario</a:t>
            </a:r>
            <a:r>
              <a:rPr b="0" lang="en-US" sz="360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 If bet: check duck position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66" name="Εικόνα 5" descr=""/>
          <p:cNvPicPr/>
          <p:nvPr/>
        </p:nvPicPr>
        <p:blipFill>
          <a:blip r:embed="rId1"/>
          <a:srcRect l="16263" t="16240" r="13005" b="28899"/>
          <a:stretch/>
        </p:blipFill>
        <p:spPr>
          <a:xfrm>
            <a:off x="5590080" y="1609920"/>
            <a:ext cx="914040" cy="947520"/>
          </a:xfrm>
          <a:prstGeom prst="rect">
            <a:avLst/>
          </a:prstGeom>
          <a:ln>
            <a:noFill/>
          </a:ln>
        </p:spPr>
      </p:pic>
      <p:pic>
        <p:nvPicPr>
          <p:cNvPr id="167" name="Εικόνα 7" descr=""/>
          <p:cNvPicPr/>
          <p:nvPr/>
        </p:nvPicPr>
        <p:blipFill>
          <a:blip r:embed="rId2"/>
          <a:stretch/>
        </p:blipFill>
        <p:spPr>
          <a:xfrm>
            <a:off x="5590080" y="5756760"/>
            <a:ext cx="914040" cy="105804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6735600" y="1353960"/>
            <a:ext cx="3592080" cy="1079640"/>
          </a:xfrm>
          <a:prstGeom prst="cloud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Duck position is …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9" name="Εικόνα 10" descr=""/>
          <p:cNvPicPr/>
          <p:nvPr/>
        </p:nvPicPr>
        <p:blipFill>
          <a:blip r:embed="rId3"/>
          <a:stretch/>
        </p:blipFill>
        <p:spPr>
          <a:xfrm>
            <a:off x="2506320" y="2557440"/>
            <a:ext cx="3375720" cy="3200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restart="whenNotActive" nodeType="interactiveSeq" fill="hold">
                <p:childTnLst>
                  <p:par>
                    <p:cTn id="19" fill="hold">
                      <p:stCondLst/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250</TotalTime>
  <Application>LibreOffice/5.1.4.2$Linux_X86_64 LibreOffice_project/10m0$Build-2</Application>
  <Words>225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2017-02-08T11:56:18Z</dcterms:created>
  <dc:creator>Kyveli Kompatsiari</dc:creator>
  <dc:description/>
  <dc:language>en-US</dc:language>
  <cp:lastModifiedBy/>
  <dcterms:modified xsi:type="dcterms:W3CDTF">2017-02-08T17:11:58Z</dcterms:modified>
  <cp:revision>17</cp:revision>
  <dc:subject/>
  <dc:title>Humanoid Robot Winter School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1</vt:i4>
  </property>
  <property fmtid="{D5CDD505-2E9C-101B-9397-08002B2CF9AE}" pid="8" name="PresentationFormat">
    <vt:lpwstr>Ευρεία οθόνη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